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285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640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199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2543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879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293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8887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9479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3217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0835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1261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357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43380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1160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4056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253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170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2175" cy="385127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745614" marR="1739900" algn="ctr">
              <a:lnSpc>
                <a:spcPts val="1400"/>
              </a:lnSpc>
              <a:spcBef>
                <a:spcPts val="180"/>
              </a:spcBef>
            </a:pP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105" dirty="0">
                <a:latin typeface="Cambria"/>
                <a:cs typeface="Cambria"/>
              </a:rPr>
              <a:t>System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Architecture </a:t>
            </a:r>
            <a:r>
              <a:rPr sz="1200" b="1" spc="-245" dirty="0">
                <a:latin typeface="Cambria"/>
                <a:cs typeface="Cambria"/>
              </a:rPr>
              <a:t> </a:t>
            </a:r>
            <a:r>
              <a:rPr sz="1200" b="1" spc="95" dirty="0">
                <a:latin typeface="Cambria"/>
                <a:cs typeface="Cambria"/>
              </a:rPr>
              <a:t>COMP201Th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360"/>
              </a:lnSpc>
            </a:pPr>
            <a:r>
              <a:rPr sz="1200" b="1" spc="80" dirty="0">
                <a:latin typeface="Cambria"/>
                <a:cs typeface="Cambria"/>
              </a:rPr>
              <a:t>Unit: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2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420"/>
              </a:lnSpc>
            </a:pPr>
            <a:r>
              <a:rPr sz="1200" b="1" spc="75" dirty="0">
                <a:latin typeface="Cambria"/>
                <a:cs typeface="Cambria"/>
              </a:rPr>
              <a:t>Basic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Design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969"/>
              </a:spcBef>
            </a:pPr>
            <a:r>
              <a:rPr sz="1200" b="1" spc="70" dirty="0">
                <a:latin typeface="Cambria"/>
                <a:cs typeface="Cambria"/>
              </a:rPr>
              <a:t>Lecture:</a:t>
            </a:r>
            <a:r>
              <a:rPr sz="1200" b="1" spc="10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3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975"/>
              </a:spcBef>
            </a:pPr>
            <a:r>
              <a:rPr sz="1200" b="1" spc="75" dirty="0">
                <a:latin typeface="Cambria"/>
                <a:cs typeface="Cambria"/>
              </a:rPr>
              <a:t>Timing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Control,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Instruction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105" dirty="0">
                <a:latin typeface="Cambria"/>
                <a:cs typeface="Cambria"/>
              </a:rPr>
              <a:t>Cycle</a:t>
            </a:r>
            <a:endParaRPr sz="1200">
              <a:latin typeface="Cambria"/>
              <a:cs typeface="Cambria"/>
            </a:endParaRPr>
          </a:p>
          <a:p>
            <a:pPr marL="12700" marR="5080" indent="629285" algn="just">
              <a:lnSpc>
                <a:spcPct val="97900"/>
              </a:lnSpc>
              <a:spcBef>
                <a:spcPts val="990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timing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all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registers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80" dirty="0">
                <a:latin typeface="Cambria"/>
                <a:cs typeface="Cambria"/>
              </a:rPr>
              <a:t>basic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55" dirty="0">
                <a:latin typeface="Cambria"/>
                <a:cs typeface="Cambria"/>
              </a:rPr>
              <a:t>controlled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master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clock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generator.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clock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pulses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applied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all  </a:t>
            </a:r>
            <a:r>
              <a:rPr sz="1200" spc="50" dirty="0">
                <a:latin typeface="Cambria"/>
                <a:cs typeface="Cambria"/>
              </a:rPr>
              <a:t>flip-flops 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registers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85" dirty="0">
                <a:latin typeface="Cambria"/>
                <a:cs typeface="Cambria"/>
              </a:rPr>
              <a:t>system, </a:t>
            </a:r>
            <a:r>
              <a:rPr sz="1200" spc="75" dirty="0">
                <a:latin typeface="Cambria"/>
                <a:cs typeface="Cambria"/>
              </a:rPr>
              <a:t>including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flip-flops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50" dirty="0">
                <a:latin typeface="Cambria"/>
                <a:cs typeface="Cambria"/>
              </a:rPr>
              <a:t>registers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90" dirty="0">
                <a:latin typeface="Cambria"/>
                <a:cs typeface="Cambria"/>
              </a:rPr>
              <a:t>unit. 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70" dirty="0">
                <a:latin typeface="Cambria"/>
                <a:cs typeface="Cambria"/>
              </a:rPr>
              <a:t>clock </a:t>
            </a:r>
            <a:r>
              <a:rPr sz="1200" spc="80" dirty="0">
                <a:latin typeface="Cambria"/>
                <a:cs typeface="Cambria"/>
              </a:rPr>
              <a:t>pulses </a:t>
            </a:r>
            <a:r>
              <a:rPr sz="1200" spc="50" dirty="0">
                <a:latin typeface="Cambria"/>
                <a:cs typeface="Cambria"/>
              </a:rPr>
              <a:t>do </a:t>
            </a:r>
            <a:r>
              <a:rPr sz="1200" spc="65" dirty="0">
                <a:latin typeface="Cambria"/>
                <a:cs typeface="Cambria"/>
              </a:rPr>
              <a:t>not </a:t>
            </a:r>
            <a:r>
              <a:rPr sz="1200" spc="90" dirty="0">
                <a:latin typeface="Cambria"/>
                <a:cs typeface="Cambria"/>
              </a:rPr>
              <a:t>change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state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unless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 enabled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signal.</a:t>
            </a:r>
            <a:endParaRPr sz="1200">
              <a:latin typeface="Cambria"/>
              <a:cs typeface="Cambria"/>
            </a:endParaRPr>
          </a:p>
          <a:p>
            <a:pPr marL="12700" marR="7620" indent="629285" algn="just">
              <a:lnSpc>
                <a:spcPct val="97600"/>
              </a:lnSpc>
              <a:spcBef>
                <a:spcPts val="1005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signals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generated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unit  </a:t>
            </a:r>
            <a:r>
              <a:rPr sz="1200" spc="105" dirty="0">
                <a:latin typeface="Cambria"/>
                <a:cs typeface="Cambria"/>
              </a:rPr>
              <a:t>and  </a:t>
            </a:r>
            <a:r>
              <a:rPr sz="1200" spc="35" dirty="0">
                <a:latin typeface="Cambria"/>
                <a:cs typeface="Cambria"/>
              </a:rPr>
              <a:t>provide 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multiplexers</a:t>
            </a:r>
            <a:r>
              <a:rPr sz="1200" spc="70" dirty="0">
                <a:latin typeface="Cambria"/>
                <a:cs typeface="Cambria"/>
              </a:rPr>
              <a:t> in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common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bus,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processor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micro-operations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accumulator.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200" b="1" spc="50" dirty="0">
                <a:latin typeface="Cambria"/>
                <a:cs typeface="Cambria"/>
              </a:rPr>
              <a:t>There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30" dirty="0">
                <a:latin typeface="Cambria"/>
                <a:cs typeface="Cambria"/>
              </a:rPr>
              <a:t>are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two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major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types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control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organization: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104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40" dirty="0">
                <a:latin typeface="Cambria"/>
                <a:cs typeface="Cambria"/>
              </a:rPr>
              <a:t>Hardwired</a:t>
            </a:r>
            <a:r>
              <a:rPr sz="1200" b="1" spc="10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Control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4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b="1" spc="55" dirty="0">
                <a:latin typeface="Cambria"/>
                <a:cs typeface="Cambria"/>
              </a:rPr>
              <a:t>Micro-programmed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Control</a:t>
            </a:r>
            <a:endParaRPr sz="12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43076" y="4292219"/>
          <a:ext cx="6082030" cy="19936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1015"/>
                <a:gridCol w="3041015"/>
              </a:tblGrid>
              <a:tr h="185927">
                <a:tc>
                  <a:txBody>
                    <a:bodyPr/>
                    <a:lstStyle/>
                    <a:p>
                      <a:pPr marL="68580">
                        <a:lnSpc>
                          <a:spcPts val="1365"/>
                        </a:lnSpc>
                      </a:pPr>
                      <a:r>
                        <a:rPr sz="1200" b="1" spc="40" dirty="0">
                          <a:latin typeface="Cambria"/>
                          <a:cs typeface="Cambria"/>
                        </a:rPr>
                        <a:t>Hardwired</a:t>
                      </a:r>
                      <a:r>
                        <a:rPr sz="1200" b="1" spc="10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b="1" spc="80" dirty="0">
                          <a:latin typeface="Cambria"/>
                          <a:cs typeface="Cambria"/>
                        </a:rPr>
                        <a:t>Control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65"/>
                        </a:lnSpc>
                      </a:pPr>
                      <a:r>
                        <a:rPr sz="1200" b="1" spc="55" dirty="0">
                          <a:latin typeface="Cambria"/>
                          <a:cs typeface="Cambria"/>
                        </a:rPr>
                        <a:t>Micro-programmed</a:t>
                      </a:r>
                      <a:r>
                        <a:rPr sz="1200" b="1" spc="13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b="1" spc="80" dirty="0">
                          <a:latin typeface="Cambria"/>
                          <a:cs typeface="Cambria"/>
                        </a:rPr>
                        <a:t>Control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22376">
                <a:tc>
                  <a:txBody>
                    <a:bodyPr/>
                    <a:lstStyle/>
                    <a:p>
                      <a:pPr marL="68580" marR="59690">
                        <a:lnSpc>
                          <a:spcPts val="1400"/>
                        </a:lnSpc>
                        <a:spcBef>
                          <a:spcPts val="30"/>
                        </a:spcBef>
                      </a:pPr>
                      <a:r>
                        <a:rPr sz="1200" spc="60" dirty="0">
                          <a:latin typeface="Cambria"/>
                          <a:cs typeface="Cambria"/>
                        </a:rPr>
                        <a:t>The</a:t>
                      </a:r>
                      <a:r>
                        <a:rPr sz="1200" spc="29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5" dirty="0">
                          <a:latin typeface="Cambria"/>
                          <a:cs typeface="Cambria"/>
                        </a:rPr>
                        <a:t>control</a:t>
                      </a:r>
                      <a:r>
                        <a:rPr sz="1200" spc="29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45" dirty="0">
                          <a:latin typeface="Cambria"/>
                          <a:cs typeface="Cambria"/>
                        </a:rPr>
                        <a:t>logic</a:t>
                      </a:r>
                      <a:r>
                        <a:rPr sz="1200" spc="29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is</a:t>
                      </a:r>
                      <a:r>
                        <a:rPr sz="1200" spc="31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implemented</a:t>
                      </a:r>
                      <a:r>
                        <a:rPr sz="1200" spc="29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0" dirty="0">
                          <a:latin typeface="Cambria"/>
                          <a:cs typeface="Cambria"/>
                        </a:rPr>
                        <a:t>with </a:t>
                      </a:r>
                      <a:r>
                        <a:rPr sz="1200" spc="-25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80" dirty="0">
                          <a:latin typeface="Cambria"/>
                          <a:cs typeface="Cambria"/>
                        </a:rPr>
                        <a:t>gates,</a:t>
                      </a:r>
                      <a:r>
                        <a:rPr sz="1200" spc="254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5" dirty="0">
                          <a:latin typeface="Cambria"/>
                          <a:cs typeface="Cambria"/>
                        </a:rPr>
                        <a:t>flip-flops,</a:t>
                      </a:r>
                      <a:r>
                        <a:rPr sz="1200" spc="28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5" dirty="0">
                          <a:latin typeface="Cambria"/>
                          <a:cs typeface="Cambria"/>
                        </a:rPr>
                        <a:t>decoders</a:t>
                      </a:r>
                      <a:r>
                        <a:rPr sz="1200" spc="27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100" dirty="0">
                          <a:latin typeface="Cambria"/>
                          <a:cs typeface="Cambria"/>
                        </a:rPr>
                        <a:t>and</a:t>
                      </a:r>
                      <a:r>
                        <a:rPr sz="1200" spc="229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0" dirty="0">
                          <a:latin typeface="Cambria"/>
                          <a:cs typeface="Cambria"/>
                        </a:rPr>
                        <a:t>other</a:t>
                      </a:r>
                      <a:endParaRPr sz="1200">
                        <a:latin typeface="Cambria"/>
                        <a:cs typeface="Cambria"/>
                      </a:endParaRPr>
                    </a:p>
                    <a:p>
                      <a:pPr marL="68580">
                        <a:lnSpc>
                          <a:spcPts val="1380"/>
                        </a:lnSpc>
                      </a:pPr>
                      <a:r>
                        <a:rPr sz="1200" spc="50" dirty="0">
                          <a:latin typeface="Cambria"/>
                          <a:cs typeface="Cambria"/>
                        </a:rPr>
                        <a:t>digital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80" dirty="0">
                          <a:latin typeface="Cambria"/>
                          <a:cs typeface="Cambria"/>
                        </a:rPr>
                        <a:t>circuits.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60325">
                        <a:lnSpc>
                          <a:spcPts val="1400"/>
                        </a:lnSpc>
                        <a:spcBef>
                          <a:spcPts val="30"/>
                        </a:spcBef>
                      </a:pPr>
                      <a:r>
                        <a:rPr sz="1200" spc="60" dirty="0">
                          <a:latin typeface="Cambria"/>
                          <a:cs typeface="Cambria"/>
                        </a:rPr>
                        <a:t>The</a:t>
                      </a:r>
                      <a:r>
                        <a:rPr sz="1200" spc="28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5" dirty="0">
                          <a:latin typeface="Cambria"/>
                          <a:cs typeface="Cambria"/>
                        </a:rPr>
                        <a:t>control</a:t>
                      </a:r>
                      <a:r>
                        <a:rPr sz="1200" spc="28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0" dirty="0">
                          <a:latin typeface="Cambria"/>
                          <a:cs typeface="Cambria"/>
                        </a:rPr>
                        <a:t>information</a:t>
                      </a:r>
                      <a:r>
                        <a:rPr sz="1200" spc="28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is</a:t>
                      </a:r>
                      <a:r>
                        <a:rPr sz="1200" spc="28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5" dirty="0">
                          <a:latin typeface="Cambria"/>
                          <a:cs typeface="Cambria"/>
                        </a:rPr>
                        <a:t>stored</a:t>
                      </a:r>
                      <a:r>
                        <a:rPr sz="1200" spc="28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in</a:t>
                      </a:r>
                      <a:r>
                        <a:rPr sz="1200" spc="27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110" dirty="0">
                          <a:latin typeface="Cambria"/>
                          <a:cs typeface="Cambria"/>
                        </a:rPr>
                        <a:t>a </a:t>
                      </a:r>
                      <a:r>
                        <a:rPr sz="1200" spc="-25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5" dirty="0">
                          <a:latin typeface="Cambria"/>
                          <a:cs typeface="Cambria"/>
                        </a:rPr>
                        <a:t>control</a:t>
                      </a:r>
                      <a:r>
                        <a:rPr sz="1200" spc="75" dirty="0">
                          <a:latin typeface="Cambria"/>
                          <a:cs typeface="Cambria"/>
                        </a:rPr>
                        <a:t> memory.</a:t>
                      </a:r>
                      <a:r>
                        <a:rPr sz="1200" spc="39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The</a:t>
                      </a:r>
                      <a:r>
                        <a:rPr sz="1200" spc="39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5" dirty="0">
                          <a:latin typeface="Cambria"/>
                          <a:cs typeface="Cambria"/>
                        </a:rPr>
                        <a:t>control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memory</a:t>
                      </a:r>
                      <a:endParaRPr sz="1200">
                        <a:latin typeface="Cambria"/>
                        <a:cs typeface="Cambria"/>
                      </a:endParaRPr>
                    </a:p>
                    <a:p>
                      <a:pPr marL="68580" marR="61594">
                        <a:lnSpc>
                          <a:spcPts val="1400"/>
                        </a:lnSpc>
                      </a:pPr>
                      <a:r>
                        <a:rPr sz="1200" spc="65" dirty="0">
                          <a:latin typeface="Cambria"/>
                          <a:cs typeface="Cambria"/>
                        </a:rPr>
                        <a:t>is</a:t>
                      </a:r>
                      <a:r>
                        <a:rPr sz="1200" spc="21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programmed</a:t>
                      </a:r>
                      <a:r>
                        <a:rPr sz="1200" spc="21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40" dirty="0">
                          <a:latin typeface="Cambria"/>
                          <a:cs typeface="Cambria"/>
                        </a:rPr>
                        <a:t>to</a:t>
                      </a:r>
                      <a:r>
                        <a:rPr sz="1200" spc="21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5" dirty="0">
                          <a:latin typeface="Cambria"/>
                          <a:cs typeface="Cambria"/>
                        </a:rPr>
                        <a:t>initiate</a:t>
                      </a:r>
                      <a:r>
                        <a:rPr sz="1200" spc="21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the</a:t>
                      </a:r>
                      <a:r>
                        <a:rPr sz="1200" spc="21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0" dirty="0">
                          <a:latin typeface="Cambria"/>
                          <a:cs typeface="Cambria"/>
                        </a:rPr>
                        <a:t>required </a:t>
                      </a:r>
                      <a:r>
                        <a:rPr sz="1200" spc="-25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75" dirty="0">
                          <a:latin typeface="Cambria"/>
                          <a:cs typeface="Cambria"/>
                        </a:rPr>
                        <a:t>sequence</a:t>
                      </a:r>
                      <a:r>
                        <a:rPr sz="1200" spc="11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25" dirty="0">
                          <a:latin typeface="Cambria"/>
                          <a:cs typeface="Cambria"/>
                        </a:rPr>
                        <a:t>of</a:t>
                      </a:r>
                      <a:r>
                        <a:rPr sz="1200" spc="11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0" dirty="0">
                          <a:latin typeface="Cambria"/>
                          <a:cs typeface="Cambria"/>
                        </a:rPr>
                        <a:t>micro</a:t>
                      </a:r>
                      <a:r>
                        <a:rPr sz="1200" spc="114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operations.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2797">
                <a:tc>
                  <a:txBody>
                    <a:bodyPr/>
                    <a:lstStyle/>
                    <a:p>
                      <a:pPr marL="68580" marR="59055">
                        <a:lnSpc>
                          <a:spcPts val="1400"/>
                        </a:lnSpc>
                        <a:spcBef>
                          <a:spcPts val="30"/>
                        </a:spcBef>
                        <a:tabLst>
                          <a:tab pos="490220" algn="l"/>
                          <a:tab pos="1398270" algn="l"/>
                          <a:tab pos="1673860" algn="l"/>
                          <a:tab pos="2127885" algn="l"/>
                          <a:tab pos="2380615" algn="l"/>
                          <a:tab pos="2798445" algn="l"/>
                        </a:tabLst>
                      </a:pPr>
                      <a:r>
                        <a:rPr sz="1200" spc="-15" dirty="0">
                          <a:latin typeface="Cambria"/>
                          <a:cs typeface="Cambria"/>
                        </a:rPr>
                        <a:t>T</a:t>
                      </a:r>
                      <a:r>
                        <a:rPr sz="1200" spc="-5" dirty="0">
                          <a:latin typeface="Cambria"/>
                          <a:cs typeface="Cambria"/>
                        </a:rPr>
                        <a:t>h</a:t>
                      </a:r>
                      <a:r>
                        <a:rPr sz="1200" dirty="0">
                          <a:latin typeface="Cambria"/>
                          <a:cs typeface="Cambria"/>
                        </a:rPr>
                        <a:t>e	</a:t>
                      </a:r>
                      <a:r>
                        <a:rPr sz="1200" spc="-5" dirty="0">
                          <a:latin typeface="Cambria"/>
                          <a:cs typeface="Cambria"/>
                        </a:rPr>
                        <a:t>advantag</a:t>
                      </a:r>
                      <a:r>
                        <a:rPr sz="1200" dirty="0">
                          <a:latin typeface="Cambria"/>
                          <a:cs typeface="Cambria"/>
                        </a:rPr>
                        <a:t>e	is	that	it	can	</a:t>
                      </a:r>
                      <a:r>
                        <a:rPr sz="1200" spc="-5" dirty="0">
                          <a:latin typeface="Cambria"/>
                          <a:cs typeface="Cambria"/>
                        </a:rPr>
                        <a:t>be  </a:t>
                      </a:r>
                      <a:r>
                        <a:rPr sz="1200" spc="50" dirty="0">
                          <a:latin typeface="Cambria"/>
                          <a:cs typeface="Cambria"/>
                        </a:rPr>
                        <a:t>optimized</a:t>
                      </a:r>
                      <a:r>
                        <a:rPr sz="1200" spc="12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40" dirty="0">
                          <a:latin typeface="Cambria"/>
                          <a:cs typeface="Cambria"/>
                        </a:rPr>
                        <a:t>to</a:t>
                      </a:r>
                      <a:r>
                        <a:rPr sz="1200" spc="13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produce</a:t>
                      </a:r>
                      <a:r>
                        <a:rPr sz="1200" spc="10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110" dirty="0">
                          <a:latin typeface="Cambria"/>
                          <a:cs typeface="Cambria"/>
                        </a:rPr>
                        <a:t>a</a:t>
                      </a:r>
                      <a:r>
                        <a:rPr sz="1200" spc="43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fast</a:t>
                      </a:r>
                      <a:r>
                        <a:rPr sz="1200" spc="10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mode</a:t>
                      </a:r>
                      <a:r>
                        <a:rPr sz="1200" spc="10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20" dirty="0">
                          <a:latin typeface="Cambria"/>
                          <a:cs typeface="Cambria"/>
                        </a:rPr>
                        <a:t>of</a:t>
                      </a:r>
                      <a:endParaRPr sz="1200">
                        <a:latin typeface="Cambria"/>
                        <a:cs typeface="Cambria"/>
                      </a:endParaRPr>
                    </a:p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spc="60" dirty="0">
                          <a:latin typeface="Cambria"/>
                          <a:cs typeface="Cambria"/>
                        </a:rPr>
                        <a:t>operation.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61594">
                        <a:lnSpc>
                          <a:spcPts val="1400"/>
                        </a:lnSpc>
                        <a:spcBef>
                          <a:spcPts val="30"/>
                        </a:spcBef>
                      </a:pPr>
                      <a:r>
                        <a:rPr sz="1200" spc="85" dirty="0">
                          <a:latin typeface="Cambria"/>
                          <a:cs typeface="Cambria"/>
                        </a:rPr>
                        <a:t>Compared</a:t>
                      </a:r>
                      <a:r>
                        <a:rPr sz="1200" spc="32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0" dirty="0">
                          <a:latin typeface="Cambria"/>
                          <a:cs typeface="Cambria"/>
                        </a:rPr>
                        <a:t>with</a:t>
                      </a:r>
                      <a:r>
                        <a:rPr sz="1200" spc="32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the</a:t>
                      </a:r>
                      <a:r>
                        <a:rPr sz="1200" spc="33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0" dirty="0">
                          <a:latin typeface="Cambria"/>
                          <a:cs typeface="Cambria"/>
                        </a:rPr>
                        <a:t>hardwired</a:t>
                      </a:r>
                      <a:r>
                        <a:rPr sz="1200" spc="32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5" dirty="0">
                          <a:latin typeface="Cambria"/>
                          <a:cs typeface="Cambria"/>
                        </a:rPr>
                        <a:t>control </a:t>
                      </a:r>
                      <a:r>
                        <a:rPr sz="1200" spc="-25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0" dirty="0">
                          <a:latin typeface="Cambria"/>
                          <a:cs typeface="Cambria"/>
                        </a:rPr>
                        <a:t>operation</a:t>
                      </a:r>
                      <a:r>
                        <a:rPr sz="1200" spc="11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is</a:t>
                      </a:r>
                      <a:r>
                        <a:rPr sz="1200" spc="12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0" dirty="0">
                          <a:latin typeface="Cambria"/>
                          <a:cs typeface="Cambria"/>
                        </a:rPr>
                        <a:t>slow.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2544">
                <a:tc>
                  <a:txBody>
                    <a:bodyPr/>
                    <a:lstStyle/>
                    <a:p>
                      <a:pPr marL="68580" marR="61594">
                        <a:lnSpc>
                          <a:spcPts val="1400"/>
                        </a:lnSpc>
                        <a:spcBef>
                          <a:spcPts val="30"/>
                        </a:spcBef>
                      </a:pPr>
                      <a:r>
                        <a:rPr sz="1200" spc="65" dirty="0">
                          <a:latin typeface="Cambria"/>
                          <a:cs typeface="Cambria"/>
                        </a:rPr>
                        <a:t>Requires</a:t>
                      </a:r>
                      <a:r>
                        <a:rPr sz="1200" spc="19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90" dirty="0">
                          <a:latin typeface="Cambria"/>
                          <a:cs typeface="Cambria"/>
                        </a:rPr>
                        <a:t>changes</a:t>
                      </a:r>
                      <a:r>
                        <a:rPr sz="1200" spc="19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in</a:t>
                      </a:r>
                      <a:r>
                        <a:rPr sz="1200" spc="19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the</a:t>
                      </a:r>
                      <a:r>
                        <a:rPr sz="1200" spc="19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40" dirty="0">
                          <a:latin typeface="Cambria"/>
                          <a:cs typeface="Cambria"/>
                        </a:rPr>
                        <a:t>wiring</a:t>
                      </a:r>
                      <a:r>
                        <a:rPr sz="1200" spc="19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85" dirty="0">
                          <a:latin typeface="Cambria"/>
                          <a:cs typeface="Cambria"/>
                        </a:rPr>
                        <a:t>among </a:t>
                      </a:r>
                      <a:r>
                        <a:rPr sz="1200" spc="-25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the</a:t>
                      </a:r>
                      <a:r>
                        <a:rPr sz="1200" spc="35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various</a:t>
                      </a:r>
                      <a:r>
                        <a:rPr sz="1200" spc="35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80" dirty="0">
                          <a:latin typeface="Cambria"/>
                          <a:cs typeface="Cambria"/>
                        </a:rPr>
                        <a:t>components</a:t>
                      </a:r>
                      <a:r>
                        <a:rPr sz="1200" spc="35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20" dirty="0">
                          <a:latin typeface="Cambria"/>
                          <a:cs typeface="Cambria"/>
                        </a:rPr>
                        <a:t>if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 the</a:t>
                      </a:r>
                      <a:r>
                        <a:rPr sz="1200" spc="35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design</a:t>
                      </a:r>
                      <a:endParaRPr sz="1200">
                        <a:latin typeface="Cambria"/>
                        <a:cs typeface="Cambria"/>
                      </a:endParaRPr>
                    </a:p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spc="110" dirty="0">
                          <a:latin typeface="Cambria"/>
                          <a:cs typeface="Cambria"/>
                        </a:rPr>
                        <a:t>has</a:t>
                      </a:r>
                      <a:r>
                        <a:rPr sz="1200" spc="10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40" dirty="0">
                          <a:latin typeface="Cambria"/>
                          <a:cs typeface="Cambria"/>
                        </a:rPr>
                        <a:t>to</a:t>
                      </a:r>
                      <a:r>
                        <a:rPr sz="1200" spc="114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0" dirty="0">
                          <a:latin typeface="Cambria"/>
                          <a:cs typeface="Cambria"/>
                        </a:rPr>
                        <a:t>be</a:t>
                      </a:r>
                      <a:r>
                        <a:rPr sz="1200" spc="10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0" dirty="0">
                          <a:latin typeface="Cambria"/>
                          <a:cs typeface="Cambria"/>
                        </a:rPr>
                        <a:t>modified</a:t>
                      </a:r>
                      <a:r>
                        <a:rPr sz="1200" spc="11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30" dirty="0">
                          <a:latin typeface="Cambria"/>
                          <a:cs typeface="Cambria"/>
                        </a:rPr>
                        <a:t>or</a:t>
                      </a:r>
                      <a:r>
                        <a:rPr sz="1200" spc="10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95" dirty="0">
                          <a:latin typeface="Cambria"/>
                          <a:cs typeface="Cambria"/>
                        </a:rPr>
                        <a:t>changed.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62230">
                        <a:lnSpc>
                          <a:spcPts val="1400"/>
                        </a:lnSpc>
                        <a:spcBef>
                          <a:spcPts val="30"/>
                        </a:spcBef>
                        <a:tabLst>
                          <a:tab pos="563245" algn="l"/>
                          <a:tab pos="1244600" algn="l"/>
                          <a:tab pos="1743710" algn="l"/>
                          <a:tab pos="2732405" algn="l"/>
                        </a:tabLst>
                      </a:pPr>
                      <a:r>
                        <a:rPr sz="1200" spc="60" dirty="0">
                          <a:latin typeface="Cambria"/>
                          <a:cs typeface="Cambria"/>
                        </a:rPr>
                        <a:t>Required</a:t>
                      </a:r>
                      <a:r>
                        <a:rPr sz="1200" spc="30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90" dirty="0">
                          <a:latin typeface="Cambria"/>
                          <a:cs typeface="Cambria"/>
                        </a:rPr>
                        <a:t>changes</a:t>
                      </a:r>
                      <a:r>
                        <a:rPr sz="1200" spc="30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35" dirty="0">
                          <a:latin typeface="Cambria"/>
                          <a:cs typeface="Cambria"/>
                        </a:rPr>
                        <a:t>or</a:t>
                      </a:r>
                      <a:r>
                        <a:rPr sz="1200" spc="30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65" dirty="0">
                          <a:latin typeface="Cambria"/>
                          <a:cs typeface="Cambria"/>
                        </a:rPr>
                        <a:t>modifications</a:t>
                      </a:r>
                      <a:r>
                        <a:rPr sz="1200" spc="30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105" dirty="0">
                          <a:latin typeface="Cambria"/>
                          <a:cs typeface="Cambria"/>
                        </a:rPr>
                        <a:t>cn </a:t>
                      </a:r>
                      <a:r>
                        <a:rPr sz="1200" spc="-25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-5" dirty="0">
                          <a:latin typeface="Cambria"/>
                          <a:cs typeface="Cambria"/>
                        </a:rPr>
                        <a:t>b</a:t>
                      </a:r>
                      <a:r>
                        <a:rPr sz="1200" dirty="0">
                          <a:latin typeface="Cambria"/>
                          <a:cs typeface="Cambria"/>
                        </a:rPr>
                        <a:t>e	</a:t>
                      </a:r>
                      <a:r>
                        <a:rPr sz="1200" spc="-5" dirty="0">
                          <a:latin typeface="Cambria"/>
                          <a:cs typeface="Cambria"/>
                        </a:rPr>
                        <a:t>don</a:t>
                      </a:r>
                      <a:r>
                        <a:rPr sz="1200" dirty="0">
                          <a:latin typeface="Cambria"/>
                          <a:cs typeface="Cambria"/>
                        </a:rPr>
                        <a:t>e	</a:t>
                      </a:r>
                      <a:r>
                        <a:rPr sz="1200" spc="-5" dirty="0">
                          <a:latin typeface="Cambria"/>
                          <a:cs typeface="Cambria"/>
                        </a:rPr>
                        <a:t>b</a:t>
                      </a:r>
                      <a:r>
                        <a:rPr sz="1200" dirty="0">
                          <a:latin typeface="Cambria"/>
                          <a:cs typeface="Cambria"/>
                        </a:rPr>
                        <a:t>y	</a:t>
                      </a:r>
                      <a:r>
                        <a:rPr sz="1200" spc="-5" dirty="0">
                          <a:latin typeface="Cambria"/>
                          <a:cs typeface="Cambria"/>
                        </a:rPr>
                        <a:t>updatin</a:t>
                      </a:r>
                      <a:r>
                        <a:rPr sz="1200" dirty="0">
                          <a:latin typeface="Cambria"/>
                          <a:cs typeface="Cambria"/>
                        </a:rPr>
                        <a:t>g	the</a:t>
                      </a:r>
                      <a:endParaRPr sz="1200">
                        <a:latin typeface="Cambria"/>
                        <a:cs typeface="Cambria"/>
                      </a:endParaRPr>
                    </a:p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spc="65" dirty="0">
                          <a:latin typeface="Cambria"/>
                          <a:cs typeface="Cambria"/>
                        </a:rPr>
                        <a:t>microprogram</a:t>
                      </a:r>
                      <a:r>
                        <a:rPr sz="1200" spc="10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70" dirty="0">
                          <a:latin typeface="Cambria"/>
                          <a:cs typeface="Cambria"/>
                        </a:rPr>
                        <a:t>in</a:t>
                      </a:r>
                      <a:r>
                        <a:rPr sz="1200" spc="11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50" dirty="0">
                          <a:latin typeface="Cambria"/>
                          <a:cs typeface="Cambria"/>
                        </a:rPr>
                        <a:t>control</a:t>
                      </a:r>
                      <a:r>
                        <a:rPr sz="1200" spc="10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75" dirty="0">
                          <a:latin typeface="Cambria"/>
                          <a:cs typeface="Cambria"/>
                        </a:rPr>
                        <a:t>memory.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4834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block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diagram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of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hardwired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unit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shown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below: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6075045"/>
            <a:ext cx="5970270" cy="3177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44650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Fig: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Control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Unit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Basic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Computer</a:t>
            </a:r>
            <a:endParaRPr sz="1200">
              <a:latin typeface="Cambria"/>
              <a:cs typeface="Cambria"/>
            </a:endParaRPr>
          </a:p>
          <a:p>
            <a:pPr marL="12700" marR="7620">
              <a:lnSpc>
                <a:spcPct val="147500"/>
              </a:lnSpc>
              <a:spcBef>
                <a:spcPts val="980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unit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basic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computers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consists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decoders,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48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sequence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counter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number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gates.</a:t>
            </a:r>
            <a:endParaRPr sz="1200">
              <a:latin typeface="Cambria"/>
              <a:cs typeface="Cambria"/>
            </a:endParaRPr>
          </a:p>
          <a:p>
            <a:pPr marL="469265" marR="5080" indent="-228600">
              <a:lnSpc>
                <a:spcPct val="146900"/>
              </a:lnSpc>
              <a:spcBef>
                <a:spcPts val="106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90" dirty="0">
                <a:latin typeface="Cambria"/>
                <a:cs typeface="Cambria"/>
              </a:rPr>
              <a:t>An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read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65" dirty="0">
                <a:latin typeface="Cambria"/>
                <a:cs typeface="Cambria"/>
              </a:rPr>
              <a:t> memory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3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placed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38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5" dirty="0">
                <a:latin typeface="Cambria"/>
                <a:cs typeface="Cambria"/>
              </a:rPr>
              <a:t>(IR).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divided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three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parts:</a:t>
            </a:r>
            <a:endParaRPr sz="1200">
              <a:latin typeface="Cambria"/>
              <a:cs typeface="Cambria"/>
            </a:endParaRPr>
          </a:p>
          <a:p>
            <a:pPr marL="1383665" lvl="1" indent="-229235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13843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15" dirty="0">
                <a:latin typeface="Cambria"/>
                <a:cs typeface="Cambria"/>
              </a:rPr>
              <a:t>I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bit</a:t>
            </a:r>
            <a:endParaRPr sz="1200">
              <a:latin typeface="Cambria"/>
              <a:cs typeface="Cambria"/>
            </a:endParaRPr>
          </a:p>
          <a:p>
            <a:pPr marL="1383665" lvl="1" indent="-229235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13843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code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endParaRPr sz="1200">
              <a:latin typeface="Cambria"/>
              <a:cs typeface="Cambria"/>
            </a:endParaRPr>
          </a:p>
          <a:p>
            <a:pPr marL="1383665" lvl="1" indent="-229235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1384300" algn="l"/>
              </a:tabLst>
            </a:pPr>
            <a:r>
              <a:rPr sz="1200" spc="80" dirty="0">
                <a:latin typeface="Cambria"/>
                <a:cs typeface="Cambria"/>
              </a:rPr>
              <a:t>Bits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0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through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11.</a:t>
            </a:r>
            <a:endParaRPr sz="1200">
              <a:latin typeface="Cambria"/>
              <a:cs typeface="Cambria"/>
            </a:endParaRPr>
          </a:p>
          <a:p>
            <a:pPr marL="926465" marR="5715" indent="-228600" algn="just">
              <a:lnSpc>
                <a:spcPct val="150000"/>
              </a:lnSpc>
              <a:spcBef>
                <a:spcPts val="35"/>
              </a:spcBef>
              <a:buFont typeface="Symbol"/>
              <a:buChar char=""/>
              <a:tabLst>
                <a:tab pos="9271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operation </a:t>
            </a:r>
            <a:r>
              <a:rPr sz="1200" spc="60" dirty="0">
                <a:latin typeface="Cambria"/>
                <a:cs typeface="Cambria"/>
              </a:rPr>
              <a:t>code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60" dirty="0">
                <a:latin typeface="Cambria"/>
                <a:cs typeface="Cambria"/>
              </a:rPr>
              <a:t>bits </a:t>
            </a:r>
            <a:r>
              <a:rPr sz="1200" spc="75" dirty="0">
                <a:latin typeface="Cambria"/>
                <a:cs typeface="Cambria"/>
              </a:rPr>
              <a:t>12 </a:t>
            </a:r>
            <a:r>
              <a:rPr sz="1200" spc="80" dirty="0">
                <a:latin typeface="Cambria"/>
                <a:cs typeface="Cambria"/>
              </a:rPr>
              <a:t>through </a:t>
            </a:r>
            <a:r>
              <a:rPr sz="1200" spc="75" dirty="0">
                <a:latin typeface="Cambria"/>
                <a:cs typeface="Cambria"/>
              </a:rPr>
              <a:t>14 </a:t>
            </a:r>
            <a:r>
              <a:rPr sz="1200" spc="55" dirty="0">
                <a:latin typeface="Cambria"/>
                <a:cs typeface="Cambria"/>
              </a:rPr>
              <a:t>are decoded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0" dirty="0">
                <a:latin typeface="Cambria"/>
                <a:cs typeface="Cambria"/>
              </a:rPr>
              <a:t>3*8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decoder. The eight </a:t>
            </a:r>
            <a:r>
              <a:rPr sz="1200" spc="85" dirty="0">
                <a:latin typeface="Cambria"/>
                <a:cs typeface="Cambria"/>
              </a:rPr>
              <a:t>outputs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decoder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designated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800" spc="112" baseline="4629" dirty="0">
                <a:latin typeface="Cambria"/>
                <a:cs typeface="Cambria"/>
              </a:rPr>
              <a:t>symbols</a:t>
            </a:r>
            <a:r>
              <a:rPr sz="1800" spc="165" baseline="4629" dirty="0">
                <a:latin typeface="Cambria"/>
                <a:cs typeface="Cambria"/>
              </a:rPr>
              <a:t> D</a:t>
            </a:r>
            <a:r>
              <a:rPr sz="800" spc="110" dirty="0">
                <a:latin typeface="Cambria"/>
                <a:cs typeface="Cambria"/>
              </a:rPr>
              <a:t>0</a:t>
            </a:r>
            <a:r>
              <a:rPr sz="800" spc="215" dirty="0">
                <a:latin typeface="Cambria"/>
                <a:cs typeface="Cambria"/>
              </a:rPr>
              <a:t> </a:t>
            </a:r>
            <a:r>
              <a:rPr sz="1800" spc="120" baseline="4629" dirty="0">
                <a:latin typeface="Cambria"/>
                <a:cs typeface="Cambria"/>
              </a:rPr>
              <a:t>through</a:t>
            </a:r>
            <a:r>
              <a:rPr sz="1800" spc="150" baseline="4629" dirty="0">
                <a:latin typeface="Cambria"/>
                <a:cs typeface="Cambria"/>
              </a:rPr>
              <a:t> </a:t>
            </a:r>
            <a:r>
              <a:rPr sz="1800" spc="172" baseline="4629" dirty="0">
                <a:latin typeface="Cambria"/>
                <a:cs typeface="Cambria"/>
              </a:rPr>
              <a:t>D</a:t>
            </a:r>
            <a:r>
              <a:rPr sz="800" spc="114" dirty="0">
                <a:latin typeface="Cambria"/>
                <a:cs typeface="Cambria"/>
              </a:rPr>
              <a:t>7</a:t>
            </a:r>
            <a:r>
              <a:rPr sz="1800" spc="172" baseline="4629" dirty="0">
                <a:latin typeface="Cambria"/>
                <a:cs typeface="Cambria"/>
              </a:rPr>
              <a:t>.</a:t>
            </a:r>
            <a:endParaRPr sz="1800" baseline="4629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683" y="842891"/>
            <a:ext cx="5587821" cy="5036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244856"/>
            <a:ext cx="5970905" cy="40849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6465" marR="7620" indent="-228600">
              <a:lnSpc>
                <a:spcPct val="146700"/>
              </a:lnSpc>
              <a:spcBef>
                <a:spcPts val="100"/>
              </a:spcBef>
              <a:buFont typeface="Symbol"/>
              <a:buChar char=""/>
              <a:tabLst>
                <a:tab pos="926465" algn="l"/>
                <a:tab pos="927100" algn="l"/>
              </a:tabLst>
            </a:pPr>
            <a:r>
              <a:rPr sz="1200" spc="75" dirty="0">
                <a:latin typeface="Cambria"/>
                <a:cs typeface="Cambria"/>
              </a:rPr>
              <a:t>Bit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15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229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transferred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flip-flop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designated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symbol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I.</a:t>
            </a:r>
            <a:endParaRPr sz="1200">
              <a:latin typeface="Cambria"/>
              <a:cs typeface="Cambria"/>
            </a:endParaRPr>
          </a:p>
          <a:p>
            <a:pPr marL="926465" indent="-229235">
              <a:lnSpc>
                <a:spcPct val="100000"/>
              </a:lnSpc>
              <a:spcBef>
                <a:spcPts val="740"/>
              </a:spcBef>
              <a:buFont typeface="Symbol"/>
              <a:buChar char=""/>
              <a:tabLst>
                <a:tab pos="926465" algn="l"/>
                <a:tab pos="927100" algn="l"/>
              </a:tabLst>
            </a:pPr>
            <a:r>
              <a:rPr sz="1200" spc="80" dirty="0">
                <a:latin typeface="Cambria"/>
                <a:cs typeface="Cambria"/>
              </a:rPr>
              <a:t>Bits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0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through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11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applied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gates.</a:t>
            </a:r>
            <a:endParaRPr sz="1200">
              <a:latin typeface="Cambria"/>
              <a:cs typeface="Cambria"/>
            </a:endParaRPr>
          </a:p>
          <a:p>
            <a:pPr marL="461645" indent="-178435">
              <a:lnSpc>
                <a:spcPct val="100000"/>
              </a:lnSpc>
              <a:spcBef>
                <a:spcPts val="760"/>
              </a:spcBef>
              <a:buFont typeface="Symbol"/>
              <a:buChar char=""/>
              <a:tabLst>
                <a:tab pos="46228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4-bit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sequence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counter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count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0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through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15.</a:t>
            </a:r>
            <a:endParaRPr sz="1200">
              <a:latin typeface="Cambria"/>
              <a:cs typeface="Cambria"/>
            </a:endParaRPr>
          </a:p>
          <a:p>
            <a:pPr marL="461645" marR="5080" indent="-178435">
              <a:lnSpc>
                <a:spcPct val="146700"/>
              </a:lnSpc>
              <a:spcBef>
                <a:spcPts val="170"/>
              </a:spcBef>
              <a:buFont typeface="Symbol"/>
              <a:buChar char=""/>
              <a:tabLst>
                <a:tab pos="462280" algn="l"/>
              </a:tabLst>
            </a:pPr>
            <a:r>
              <a:rPr sz="1800" spc="89" baseline="4629" dirty="0">
                <a:latin typeface="Cambria"/>
                <a:cs typeface="Cambria"/>
              </a:rPr>
              <a:t>The</a:t>
            </a:r>
            <a:r>
              <a:rPr sz="1800" spc="209" baseline="4629" dirty="0">
                <a:latin typeface="Cambria"/>
                <a:cs typeface="Cambria"/>
              </a:rPr>
              <a:t> </a:t>
            </a:r>
            <a:r>
              <a:rPr sz="1800" spc="127" baseline="4629" dirty="0">
                <a:latin typeface="Cambria"/>
                <a:cs typeface="Cambria"/>
              </a:rPr>
              <a:t>outputs</a:t>
            </a:r>
            <a:r>
              <a:rPr sz="1800" spc="217" baseline="4629" dirty="0">
                <a:latin typeface="Cambria"/>
                <a:cs typeface="Cambria"/>
              </a:rPr>
              <a:t> </a:t>
            </a:r>
            <a:r>
              <a:rPr sz="1800" spc="37" baseline="4629" dirty="0">
                <a:latin typeface="Cambria"/>
                <a:cs typeface="Cambria"/>
              </a:rPr>
              <a:t>of</a:t>
            </a:r>
            <a:r>
              <a:rPr sz="1800" spc="217" baseline="4629" dirty="0">
                <a:latin typeface="Cambria"/>
                <a:cs typeface="Cambria"/>
              </a:rPr>
              <a:t> </a:t>
            </a:r>
            <a:r>
              <a:rPr sz="1800" spc="104" baseline="4629" dirty="0">
                <a:latin typeface="Cambria"/>
                <a:cs typeface="Cambria"/>
              </a:rPr>
              <a:t>the</a:t>
            </a:r>
            <a:r>
              <a:rPr sz="1800" spc="217" baseline="4629" dirty="0">
                <a:latin typeface="Cambria"/>
                <a:cs typeface="Cambria"/>
              </a:rPr>
              <a:t> </a:t>
            </a:r>
            <a:r>
              <a:rPr sz="1800" spc="104" baseline="4629" dirty="0">
                <a:latin typeface="Cambria"/>
                <a:cs typeface="Cambria"/>
              </a:rPr>
              <a:t>counter</a:t>
            </a:r>
            <a:r>
              <a:rPr sz="1800" spc="217" baseline="4629" dirty="0">
                <a:latin typeface="Cambria"/>
                <a:cs typeface="Cambria"/>
              </a:rPr>
              <a:t> </a:t>
            </a:r>
            <a:r>
              <a:rPr sz="1800" spc="82" baseline="4629" dirty="0">
                <a:latin typeface="Cambria"/>
                <a:cs typeface="Cambria"/>
              </a:rPr>
              <a:t>are</a:t>
            </a:r>
            <a:r>
              <a:rPr sz="1800" spc="217" baseline="4629" dirty="0">
                <a:latin typeface="Cambria"/>
                <a:cs typeface="Cambria"/>
              </a:rPr>
              <a:t> </a:t>
            </a:r>
            <a:r>
              <a:rPr sz="1800" spc="82" baseline="4629" dirty="0">
                <a:latin typeface="Cambria"/>
                <a:cs typeface="Cambria"/>
              </a:rPr>
              <a:t>decoded</a:t>
            </a:r>
            <a:r>
              <a:rPr sz="1800" spc="217" baseline="4629" dirty="0">
                <a:latin typeface="Cambria"/>
                <a:cs typeface="Cambria"/>
              </a:rPr>
              <a:t> </a:t>
            </a:r>
            <a:r>
              <a:rPr sz="1800" spc="82" baseline="4629" dirty="0">
                <a:latin typeface="Cambria"/>
                <a:cs typeface="Cambria"/>
              </a:rPr>
              <a:t>into</a:t>
            </a:r>
            <a:r>
              <a:rPr sz="1800" spc="217" baseline="4629" dirty="0">
                <a:latin typeface="Cambria"/>
                <a:cs typeface="Cambria"/>
              </a:rPr>
              <a:t> </a:t>
            </a:r>
            <a:r>
              <a:rPr sz="1800" spc="112" baseline="4629" dirty="0">
                <a:latin typeface="Cambria"/>
                <a:cs typeface="Cambria"/>
              </a:rPr>
              <a:t>16</a:t>
            </a:r>
            <a:r>
              <a:rPr sz="1800" spc="209" baseline="4629" dirty="0">
                <a:latin typeface="Cambria"/>
                <a:cs typeface="Cambria"/>
              </a:rPr>
              <a:t> </a:t>
            </a:r>
            <a:r>
              <a:rPr sz="1800" spc="97" baseline="4629" dirty="0">
                <a:latin typeface="Cambria"/>
                <a:cs typeface="Cambria"/>
              </a:rPr>
              <a:t>timing</a:t>
            </a:r>
            <a:r>
              <a:rPr sz="1800" spc="217" baseline="4629" dirty="0">
                <a:latin typeface="Cambria"/>
                <a:cs typeface="Cambria"/>
              </a:rPr>
              <a:t> </a:t>
            </a:r>
            <a:r>
              <a:rPr sz="1800" spc="120" baseline="4629" dirty="0">
                <a:latin typeface="Cambria"/>
                <a:cs typeface="Cambria"/>
              </a:rPr>
              <a:t>signals</a:t>
            </a:r>
            <a:r>
              <a:rPr sz="1800" spc="217" baseline="4629" dirty="0">
                <a:latin typeface="Cambria"/>
                <a:cs typeface="Cambria"/>
              </a:rPr>
              <a:t> </a:t>
            </a:r>
            <a:r>
              <a:rPr sz="1800" spc="67" baseline="4629" dirty="0">
                <a:latin typeface="Cambria"/>
                <a:cs typeface="Cambria"/>
              </a:rPr>
              <a:t>T</a:t>
            </a:r>
            <a:r>
              <a:rPr sz="800" spc="45" dirty="0">
                <a:latin typeface="Cambria"/>
                <a:cs typeface="Cambria"/>
              </a:rPr>
              <a:t>0</a:t>
            </a:r>
            <a:r>
              <a:rPr sz="800" spc="240" dirty="0">
                <a:latin typeface="Cambria"/>
                <a:cs typeface="Cambria"/>
              </a:rPr>
              <a:t> </a:t>
            </a:r>
            <a:r>
              <a:rPr sz="1800" spc="120" baseline="4629" dirty="0">
                <a:latin typeface="Cambria"/>
                <a:cs typeface="Cambria"/>
              </a:rPr>
              <a:t>through </a:t>
            </a:r>
            <a:r>
              <a:rPr sz="1800" spc="-367" baseline="4629" dirty="0">
                <a:latin typeface="Cambria"/>
                <a:cs typeface="Cambria"/>
              </a:rPr>
              <a:t> </a:t>
            </a:r>
            <a:r>
              <a:rPr sz="1800" spc="97" baseline="4629" dirty="0">
                <a:latin typeface="Cambria"/>
                <a:cs typeface="Cambria"/>
              </a:rPr>
              <a:t>T</a:t>
            </a:r>
            <a:r>
              <a:rPr sz="800" spc="65" dirty="0">
                <a:latin typeface="Cambria"/>
                <a:cs typeface="Cambria"/>
              </a:rPr>
              <a:t>15</a:t>
            </a:r>
            <a:r>
              <a:rPr sz="1800" spc="97" baseline="4629" dirty="0">
                <a:latin typeface="Cambria"/>
                <a:cs typeface="Cambria"/>
              </a:rPr>
              <a:t>.</a:t>
            </a:r>
            <a:endParaRPr sz="1800" baseline="4629">
              <a:latin typeface="Cambria"/>
              <a:cs typeface="Cambria"/>
            </a:endParaRPr>
          </a:p>
          <a:p>
            <a:pPr marL="461645" indent="-178435">
              <a:lnSpc>
                <a:spcPct val="100000"/>
              </a:lnSpc>
              <a:spcBef>
                <a:spcPts val="645"/>
              </a:spcBef>
              <a:buFont typeface="Symbol"/>
              <a:buChar char=""/>
              <a:tabLst>
                <a:tab pos="46228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sequence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counter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00" dirty="0">
                <a:latin typeface="Cambria"/>
                <a:cs typeface="Cambria"/>
              </a:rPr>
              <a:t>SC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incremented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cleared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synchronously.</a:t>
            </a:r>
            <a:endParaRPr sz="1200">
              <a:latin typeface="Cambria"/>
              <a:cs typeface="Cambria"/>
            </a:endParaRPr>
          </a:p>
          <a:p>
            <a:pPr marL="461645" marR="6350" indent="-178435">
              <a:lnSpc>
                <a:spcPct val="146700"/>
              </a:lnSpc>
              <a:spcBef>
                <a:spcPts val="85"/>
              </a:spcBef>
              <a:buFont typeface="Symbol"/>
              <a:buChar char=""/>
              <a:tabLst>
                <a:tab pos="46228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counter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incremented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provide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sequence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timing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signals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out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4*16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decoder.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200" b="1" spc="75" dirty="0">
                <a:latin typeface="Cambria"/>
                <a:cs typeface="Cambria"/>
              </a:rPr>
              <a:t>Instruction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100" dirty="0">
                <a:latin typeface="Cambria"/>
                <a:cs typeface="Cambria"/>
              </a:rPr>
              <a:t>Cycle:</a:t>
            </a:r>
            <a:endParaRPr sz="1200">
              <a:latin typeface="Cambria"/>
              <a:cs typeface="Cambria"/>
            </a:endParaRPr>
          </a:p>
          <a:p>
            <a:pPr marL="12700" marR="5080" indent="629285" algn="just">
              <a:lnSpc>
                <a:spcPct val="146700"/>
              </a:lnSpc>
              <a:spcBef>
                <a:spcPts val="994"/>
              </a:spcBef>
            </a:pPr>
            <a:r>
              <a:rPr sz="1200" spc="65" dirty="0">
                <a:latin typeface="Cambria"/>
                <a:cs typeface="Cambria"/>
              </a:rPr>
              <a:t>A </a:t>
            </a:r>
            <a:r>
              <a:rPr sz="1200" spc="60" dirty="0">
                <a:latin typeface="Cambria"/>
                <a:cs typeface="Cambria"/>
              </a:rPr>
              <a:t>program residing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80" dirty="0">
                <a:latin typeface="Cambria"/>
                <a:cs typeface="Cambria"/>
              </a:rPr>
              <a:t>unit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80" dirty="0">
                <a:latin typeface="Cambria"/>
                <a:cs typeface="Cambria"/>
              </a:rPr>
              <a:t>consists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sequence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instructions. </a:t>
            </a:r>
            <a:r>
              <a:rPr sz="1200" spc="60" dirty="0">
                <a:latin typeface="Cambria"/>
                <a:cs typeface="Cambria"/>
              </a:rPr>
              <a:t>The program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executed in the computer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55" dirty="0">
                <a:latin typeface="Cambria"/>
                <a:cs typeface="Cambria"/>
              </a:rPr>
              <a:t>going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through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cycle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instruction.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20" dirty="0">
                <a:latin typeface="Cambria"/>
                <a:cs typeface="Cambria"/>
              </a:rPr>
              <a:t>Each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cycle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turn  </a:t>
            </a:r>
            <a:r>
              <a:rPr sz="1200" spc="5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subdivided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sequence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sub </a:t>
            </a:r>
            <a:r>
              <a:rPr sz="1200" spc="65" dirty="0">
                <a:latin typeface="Cambria"/>
                <a:cs typeface="Cambria"/>
              </a:rPr>
              <a:t>cycles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phases.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7308341"/>
            <a:ext cx="5970905" cy="202946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641985">
              <a:lnSpc>
                <a:spcPct val="100000"/>
              </a:lnSpc>
              <a:spcBef>
                <a:spcPts val="770"/>
              </a:spcBef>
            </a:pPr>
            <a:r>
              <a:rPr sz="1200" spc="75" dirty="0">
                <a:latin typeface="Cambria"/>
                <a:cs typeface="Cambria"/>
              </a:rPr>
              <a:t>In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basic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cycle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consists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following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200" spc="85" dirty="0">
                <a:latin typeface="Cambria"/>
                <a:cs typeface="Cambria"/>
              </a:rPr>
              <a:t>phases: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buAutoNum type="arabicPeriod"/>
              <a:tabLst>
                <a:tab pos="469900" algn="l"/>
              </a:tabLst>
            </a:pPr>
            <a:r>
              <a:rPr sz="1200" spc="80" dirty="0">
                <a:latin typeface="Cambria"/>
                <a:cs typeface="Cambria"/>
              </a:rPr>
              <a:t>Fetch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memory.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469900" algn="l"/>
              </a:tabLst>
            </a:pPr>
            <a:r>
              <a:rPr sz="1200" spc="75" dirty="0">
                <a:latin typeface="Cambria"/>
                <a:cs typeface="Cambria"/>
              </a:rPr>
              <a:t>Decode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endParaRPr sz="1200">
              <a:latin typeface="Cambria"/>
              <a:cs typeface="Cambria"/>
            </a:endParaRPr>
          </a:p>
          <a:p>
            <a:pPr marL="469265" marR="6985" indent="-228600">
              <a:lnSpc>
                <a:spcPct val="146600"/>
              </a:lnSpc>
              <a:buAutoNum type="arabicPeriod"/>
              <a:tabLst>
                <a:tab pos="469900" algn="l"/>
              </a:tabLst>
            </a:pPr>
            <a:r>
              <a:rPr sz="1200" spc="80" dirty="0">
                <a:latin typeface="Cambria"/>
                <a:cs typeface="Cambria"/>
              </a:rPr>
              <a:t>Read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effective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has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5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indirect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address.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900" algn="l"/>
              </a:tabLst>
            </a:pPr>
            <a:r>
              <a:rPr sz="1200" spc="85" dirty="0">
                <a:latin typeface="Cambria"/>
                <a:cs typeface="Cambria"/>
              </a:rPr>
              <a:t>Execute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24125" y="4538471"/>
            <a:ext cx="2739898" cy="26636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235712"/>
            <a:ext cx="5971540" cy="444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>
              <a:lnSpc>
                <a:spcPct val="146700"/>
              </a:lnSpc>
              <a:spcBef>
                <a:spcPts val="100"/>
              </a:spcBef>
            </a:pPr>
            <a:r>
              <a:rPr sz="1200" spc="95" dirty="0">
                <a:latin typeface="Cambria"/>
                <a:cs typeface="Cambria"/>
              </a:rPr>
              <a:t>Upon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completion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step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4,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control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goes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back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step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fetch,</a:t>
            </a:r>
            <a:r>
              <a:rPr sz="1200" spc="1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decode,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execute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next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instruction.</a:t>
            </a:r>
            <a:endParaRPr sz="1200">
              <a:latin typeface="Cambria"/>
              <a:cs typeface="Cambria"/>
            </a:endParaRPr>
          </a:p>
          <a:p>
            <a:pPr marL="469265" marR="6350" indent="-228600" algn="just">
              <a:lnSpc>
                <a:spcPct val="147500"/>
              </a:lnSpc>
              <a:spcBef>
                <a:spcPts val="985"/>
              </a:spcBef>
              <a:buFont typeface="Cambria"/>
              <a:buAutoNum type="arabicPeriod"/>
              <a:tabLst>
                <a:tab pos="469900" algn="l"/>
              </a:tabLst>
            </a:pPr>
            <a:r>
              <a:rPr sz="1200" b="1" spc="105" dirty="0">
                <a:latin typeface="Cambria"/>
                <a:cs typeface="Cambria"/>
              </a:rPr>
              <a:t>Fetch </a:t>
            </a:r>
            <a:r>
              <a:rPr sz="1200" b="1" spc="75" dirty="0">
                <a:latin typeface="Cambria"/>
                <a:cs typeface="Cambria"/>
              </a:rPr>
              <a:t>instruction</a:t>
            </a:r>
            <a:r>
              <a:rPr sz="1200" spc="75" dirty="0">
                <a:latin typeface="Cambria"/>
                <a:cs typeface="Cambria"/>
              </a:rPr>
              <a:t>: </a:t>
            </a:r>
            <a:r>
              <a:rPr sz="1200" spc="80" dirty="0">
                <a:latin typeface="Cambria"/>
                <a:cs typeface="Cambria"/>
              </a:rPr>
              <a:t>Read </a:t>
            </a:r>
            <a:r>
              <a:rPr sz="1200" spc="70" dirty="0">
                <a:latin typeface="Cambria"/>
                <a:cs typeface="Cambria"/>
              </a:rPr>
              <a:t>instruction </a:t>
            </a:r>
            <a:r>
              <a:rPr sz="1200" spc="55" dirty="0">
                <a:latin typeface="Cambria"/>
                <a:cs typeface="Cambria"/>
              </a:rPr>
              <a:t>code  </a:t>
            </a:r>
            <a:r>
              <a:rPr sz="1200" spc="50" dirty="0">
                <a:latin typeface="Cambria"/>
                <a:cs typeface="Cambria"/>
              </a:rPr>
              <a:t>from  </a:t>
            </a:r>
            <a:r>
              <a:rPr sz="1200" spc="70" dirty="0">
                <a:latin typeface="Cambria"/>
                <a:cs typeface="Cambria"/>
              </a:rPr>
              <a:t>address in </a:t>
            </a:r>
            <a:r>
              <a:rPr sz="1200" spc="135" dirty="0">
                <a:latin typeface="Cambria"/>
                <a:cs typeface="Cambria"/>
              </a:rPr>
              <a:t>PC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65" dirty="0">
                <a:latin typeface="Cambria"/>
                <a:cs typeface="Cambria"/>
              </a:rPr>
              <a:t>place </a:t>
            </a:r>
            <a:r>
              <a:rPr sz="1200" spc="70" dirty="0">
                <a:latin typeface="Cambria"/>
                <a:cs typeface="Cambria"/>
              </a:rPr>
              <a:t> in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IR.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" dirty="0">
                <a:latin typeface="Cambria"/>
                <a:cs typeface="Cambria"/>
              </a:rPr>
              <a:t>(IR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dirty="0">
                <a:latin typeface="Wingdings"/>
                <a:cs typeface="Wingdings"/>
              </a:rPr>
              <a:t>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35" dirty="0">
                <a:latin typeface="Cambria"/>
                <a:cs typeface="Cambria"/>
              </a:rPr>
              <a:t>Memory[PC])</a:t>
            </a:r>
            <a:endParaRPr sz="1200">
              <a:latin typeface="Cambria"/>
              <a:cs typeface="Cambria"/>
            </a:endParaRPr>
          </a:p>
          <a:p>
            <a:pPr marL="469265" marR="6350" indent="-228600" algn="just">
              <a:lnSpc>
                <a:spcPct val="146700"/>
              </a:lnSpc>
              <a:buFont typeface="Cambria"/>
              <a:buAutoNum type="arabicPeriod"/>
              <a:tabLst>
                <a:tab pos="469900" algn="l"/>
              </a:tabLst>
            </a:pPr>
            <a:r>
              <a:rPr sz="1200" b="1" spc="75" dirty="0">
                <a:latin typeface="Cambria"/>
                <a:cs typeface="Cambria"/>
              </a:rPr>
              <a:t>Decode instruction</a:t>
            </a:r>
            <a:r>
              <a:rPr sz="1200" spc="75" dirty="0">
                <a:latin typeface="Cambria"/>
                <a:cs typeface="Cambria"/>
              </a:rPr>
              <a:t>: </a:t>
            </a:r>
            <a:r>
              <a:rPr sz="1200" spc="65" dirty="0">
                <a:latin typeface="Cambria"/>
                <a:cs typeface="Cambria"/>
              </a:rPr>
              <a:t>Hardware </a:t>
            </a:r>
            <a:r>
              <a:rPr sz="1200" spc="60" dirty="0">
                <a:latin typeface="Cambria"/>
                <a:cs typeface="Cambria"/>
              </a:rPr>
              <a:t>determines </a:t>
            </a:r>
            <a:r>
              <a:rPr sz="1200" spc="70" dirty="0">
                <a:latin typeface="Cambria"/>
                <a:cs typeface="Cambria"/>
              </a:rPr>
              <a:t>what the opcode/function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determines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which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registers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70" dirty="0">
                <a:latin typeface="Cambria"/>
                <a:cs typeface="Cambria"/>
              </a:rPr>
              <a:t> addresses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contain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operands.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146700"/>
              </a:lnSpc>
              <a:buFont typeface="Cambria"/>
              <a:buAutoNum type="arabicPeriod"/>
              <a:tabLst>
                <a:tab pos="469900" algn="l"/>
              </a:tabLst>
            </a:pPr>
            <a:r>
              <a:rPr sz="1200" b="1" spc="105" dirty="0">
                <a:latin typeface="Cambria"/>
                <a:cs typeface="Cambria"/>
              </a:rPr>
              <a:t>Fetch </a:t>
            </a:r>
            <a:r>
              <a:rPr sz="1200" b="1" spc="50" dirty="0">
                <a:latin typeface="Cambria"/>
                <a:cs typeface="Cambria"/>
              </a:rPr>
              <a:t>operands</a:t>
            </a:r>
            <a:r>
              <a:rPr sz="1200" b="1" spc="5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from</a:t>
            </a:r>
            <a:r>
              <a:rPr sz="1200" b="1" spc="65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the </a:t>
            </a:r>
            <a:r>
              <a:rPr sz="1200" b="1" spc="80" dirty="0">
                <a:latin typeface="Cambria"/>
                <a:cs typeface="Cambria"/>
              </a:rPr>
              <a:t>memory </a:t>
            </a:r>
            <a:r>
              <a:rPr sz="1200" b="1" spc="55" dirty="0">
                <a:latin typeface="Cambria"/>
                <a:cs typeface="Cambria"/>
              </a:rPr>
              <a:t>if</a:t>
            </a:r>
            <a:r>
              <a:rPr sz="1200" b="1" spc="6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necessary</a:t>
            </a:r>
            <a:r>
              <a:rPr sz="1200" spc="65" dirty="0">
                <a:latin typeface="Cambria"/>
                <a:cs typeface="Cambria"/>
              </a:rPr>
              <a:t>: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any </a:t>
            </a:r>
            <a:r>
              <a:rPr sz="1200" spc="65" dirty="0">
                <a:latin typeface="Cambria"/>
                <a:cs typeface="Cambria"/>
              </a:rPr>
              <a:t>operands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75" dirty="0">
                <a:latin typeface="Cambria"/>
                <a:cs typeface="Cambria"/>
              </a:rPr>
              <a:t>addresses, </a:t>
            </a:r>
            <a:r>
              <a:rPr sz="1200" spc="55" dirty="0">
                <a:latin typeface="Cambria"/>
                <a:cs typeface="Cambria"/>
              </a:rPr>
              <a:t>initiate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60" dirty="0">
                <a:latin typeface="Cambria"/>
                <a:cs typeface="Cambria"/>
              </a:rPr>
              <a:t>read </a:t>
            </a:r>
            <a:r>
              <a:rPr sz="1200" spc="65" dirty="0">
                <a:latin typeface="Cambria"/>
                <a:cs typeface="Cambria"/>
              </a:rPr>
              <a:t>cycles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0" dirty="0">
                <a:latin typeface="Cambria"/>
                <a:cs typeface="Cambria"/>
              </a:rPr>
              <a:t>read </a:t>
            </a:r>
            <a:r>
              <a:rPr sz="1200" spc="85" dirty="0">
                <a:latin typeface="Cambria"/>
                <a:cs typeface="Cambria"/>
              </a:rPr>
              <a:t>them </a:t>
            </a:r>
            <a:r>
              <a:rPr sz="1200" spc="55" dirty="0">
                <a:latin typeface="Cambria"/>
                <a:cs typeface="Cambria"/>
              </a:rPr>
              <a:t>into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registers.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65" dirty="0">
                <a:latin typeface="Cambria"/>
                <a:cs typeface="Cambria"/>
              </a:rPr>
              <a:t>operand is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memory, </a:t>
            </a:r>
            <a:r>
              <a:rPr sz="1200" spc="65" dirty="0">
                <a:latin typeface="Cambria"/>
                <a:cs typeface="Cambria"/>
              </a:rPr>
              <a:t>not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5" dirty="0">
                <a:latin typeface="Cambria"/>
                <a:cs typeface="Cambria"/>
              </a:rPr>
              <a:t>register, </a:t>
            </a:r>
            <a:r>
              <a:rPr sz="1200" spc="85" dirty="0">
                <a:latin typeface="Cambria"/>
                <a:cs typeface="Cambria"/>
              </a:rPr>
              <a:t>then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70" dirty="0">
                <a:latin typeface="Cambria"/>
                <a:cs typeface="Cambria"/>
              </a:rPr>
              <a:t> address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operand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known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effective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  </a:t>
            </a:r>
            <a:r>
              <a:rPr sz="1200" spc="35" dirty="0">
                <a:latin typeface="Cambria"/>
                <a:cs typeface="Cambria"/>
              </a:rPr>
              <a:t>(EA).  </a:t>
            </a:r>
            <a:r>
              <a:rPr sz="1200" spc="55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fetching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operand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therefore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denoted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Register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dirty="0">
                <a:latin typeface="Wingdings"/>
                <a:cs typeface="Wingdings"/>
              </a:rPr>
              <a:t>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55" dirty="0">
                <a:latin typeface="Cambria"/>
                <a:cs typeface="Cambria"/>
              </a:rPr>
              <a:t>Memory[EA].</a:t>
            </a:r>
            <a:endParaRPr sz="1200">
              <a:latin typeface="Cambria"/>
              <a:cs typeface="Cambria"/>
            </a:endParaRPr>
          </a:p>
          <a:p>
            <a:pPr marL="469265" marR="5715" indent="-228600" algn="just">
              <a:lnSpc>
                <a:spcPct val="146700"/>
              </a:lnSpc>
              <a:buFont typeface="Cambria"/>
              <a:buAutoNum type="arabicPeriod"/>
              <a:tabLst>
                <a:tab pos="469900" algn="l"/>
              </a:tabLst>
            </a:pPr>
            <a:r>
              <a:rPr sz="1200" b="1" spc="90" dirty="0">
                <a:latin typeface="Cambria"/>
                <a:cs typeface="Cambria"/>
              </a:rPr>
              <a:t>Execute</a:t>
            </a:r>
            <a:r>
              <a:rPr sz="1200" spc="90" dirty="0">
                <a:latin typeface="Cambria"/>
                <a:cs typeface="Cambria"/>
              </a:rPr>
              <a:t>: </a:t>
            </a:r>
            <a:r>
              <a:rPr sz="1200" spc="45" dirty="0">
                <a:latin typeface="Cambria"/>
                <a:cs typeface="Cambria"/>
              </a:rPr>
              <a:t>Perform </a:t>
            </a:r>
            <a:r>
              <a:rPr sz="1200" spc="65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function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instruction. </a:t>
            </a:r>
            <a:r>
              <a:rPr sz="1200" spc="20" dirty="0">
                <a:latin typeface="Cambria"/>
                <a:cs typeface="Cambria"/>
              </a:rPr>
              <a:t>If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arithmetic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 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instruction, </a:t>
            </a:r>
            <a:r>
              <a:rPr sz="1200" spc="45" dirty="0">
                <a:latin typeface="Cambria"/>
                <a:cs typeface="Cambria"/>
              </a:rPr>
              <a:t>utilize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95" dirty="0">
                <a:latin typeface="Cambria"/>
                <a:cs typeface="Cambria"/>
              </a:rPr>
              <a:t>ALU </a:t>
            </a:r>
            <a:r>
              <a:rPr sz="1200" spc="70" dirty="0">
                <a:latin typeface="Cambria"/>
                <a:cs typeface="Cambria"/>
              </a:rPr>
              <a:t>circuits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0" dirty="0">
                <a:latin typeface="Cambria"/>
                <a:cs typeface="Cambria"/>
              </a:rPr>
              <a:t>carry </a:t>
            </a:r>
            <a:r>
              <a:rPr sz="1200" spc="75" dirty="0">
                <a:latin typeface="Cambria"/>
                <a:cs typeface="Cambria"/>
              </a:rPr>
              <a:t>out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operation </a:t>
            </a:r>
            <a:r>
              <a:rPr sz="1200" spc="75" dirty="0">
                <a:latin typeface="Cambria"/>
                <a:cs typeface="Cambria"/>
              </a:rPr>
              <a:t>on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registers.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648</Words>
  <Application>Microsoft Office PowerPoint</Application>
  <PresentationFormat>Custom</PresentationFormat>
  <Paragraphs>52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Cambria</vt:lpstr>
      <vt:lpstr>Century Gothic</vt:lpstr>
      <vt:lpstr>Symbol</vt:lpstr>
      <vt:lpstr>Times New Roman</vt:lpstr>
      <vt:lpstr>Wingdings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2022-07-26T08:24:48Z</dcterms:created>
  <dcterms:modified xsi:type="dcterms:W3CDTF">2022-07-26T08:25:14Z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2021-02-11T00:00:00Z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